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8979AE-B5F9-1E74-E251-F1DEA4A01CC9}" v="1723" dt="2023-11-03T01:19:25.282"/>
    <p1510:client id="{3AD0AB71-1509-BB51-703D-5A831958B9F1}" v="703" dt="2023-11-04T21:05:15.026"/>
    <p1510:client id="{6F270478-D9F3-A422-D278-2DDFF8B740FE}" v="406" dt="2023-11-11T17:19:35.216"/>
    <p1510:client id="{7829D720-57D0-44E0-85E1-F3C5130C8410}" v="1215" dt="2023-10-28T21:08:51.253"/>
    <p1510:client id="{A88E8D97-D833-FFDE-8269-E1E93B91AAB1}" v="15" dt="2023-11-18T19:10:41.967"/>
    <p1510:client id="{AC206BE7-2483-B5E2-94FE-53688EE28041}" v="14" dt="2023-11-20T00:57:25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urbosquid.com" TargetMode="External"/><Relationship Id="rId2" Type="http://schemas.openxmlformats.org/officeDocument/2006/relationships/hyperlink" Target="http://sketchfab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free3d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unity3d.com/Manual/3D-format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lender.org/manual/en/latest/" TargetMode="External"/><Relationship Id="rId2" Type="http://schemas.openxmlformats.org/officeDocument/2006/relationships/hyperlink" Target="https://www.blend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unity3d.com/Manual/ImportingModelFiles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pacescience-my.sharepoint.com/:p:/g/personal/blukas_spacescience_org/EWSbXu3aQb1GqEfCKlOqENQBn26V8zzDhu9RWVn7-g4R_g?e=HAwInD&amp;nav=eyJzSWQiOjI2NiwiY0lkIjoyODAwNzkxOTA5fQ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pacescience-my.sharepoint.com/:p:/g/personal/blukas_spacescience_org/EY5XOJu-ZVVDopJA-U00sqYBnGNp1I8fZJkUkoVpGEtw2g?e=7agYyM&amp;nav=eyJzSWQiOjI2OSwiY0lkIjoxNzk3OTI3ODR9" TargetMode="External"/><Relationship Id="rId3" Type="http://schemas.openxmlformats.org/officeDocument/2006/relationships/hyperlink" Target="https://spacescience-my.sharepoint.com/:p:/g/personal/blukas_spacescience_org/EY5XOJu-ZVVDopJA-U00sqYBnGNp1I8fZJkUkoVpGEtw2g?e=dY3sYj&amp;nav=eyJzSWQiOjI1OSwiY0lkIjoxNzY3NDE4Nzk4fQ" TargetMode="External"/><Relationship Id="rId7" Type="http://schemas.openxmlformats.org/officeDocument/2006/relationships/hyperlink" Target="https://spacescience-my.sharepoint.com/:p:/g/personal/blukas_spacescience_org/EY5XOJu-ZVVDopJA-U00sqYBnGNp1I8fZJkUkoVpGEtw2g?e=TqbtpH&amp;nav=eyJzSWQiOjI2OCwiY0lkIjozODI5NzMzMTExfQ" TargetMode="External"/><Relationship Id="rId2" Type="http://schemas.openxmlformats.org/officeDocument/2006/relationships/hyperlink" Target="https://spacescience-my.sharepoint.com/:p:/g/personal/blukas_spacescience_org/EY5XOJu-ZVVDopJA-U00sqYBnGNp1I8fZJkUkoVpGEtw2g?e=Sx4VpB&amp;nav=eyJzSWQiOjI1NywiY0lkIjoxOTg2MTM1MTA3f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cescience-my.sharepoint.com/:p:/g/personal/blukas_spacescience_org/EY5XOJu-ZVVDopJA-U00sqYBnGNp1I8fZJkUkoVpGEtw2g?e=ynE994&amp;nav=eyJzSWQiOjI2NiwiY0lkIjoxODI4OTA3NDY1fQ" TargetMode="External"/><Relationship Id="rId11" Type="http://schemas.openxmlformats.org/officeDocument/2006/relationships/hyperlink" Target="https://spacescience-my.sharepoint.com/:p:/g/personal/blukas_spacescience_org/EY5XOJu-ZVVDopJA-U00sqYBnGNp1I8fZJkUkoVpGEtw2g?e=D06Pqe&amp;nav=eyJzSWQiOjI4MSwiY0lkIjo2NzYwNDYwMjN9" TargetMode="External"/><Relationship Id="rId5" Type="http://schemas.openxmlformats.org/officeDocument/2006/relationships/hyperlink" Target="https://spacescience-my.sharepoint.com/:p:/g/personal/blukas_spacescience_org/EY5XOJu-ZVVDopJA-U00sqYBnGNp1I8fZJkUkoVpGEtw2g?e=wD6CgA&amp;nav=eyJzSWQiOjI2NCwiY0lkIjoxNzk2NDY3Nzc5fQ" TargetMode="External"/><Relationship Id="rId10" Type="http://schemas.openxmlformats.org/officeDocument/2006/relationships/hyperlink" Target="https://spacescience-my.sharepoint.com/:p:/g/personal/blukas_spacescience_org/EY5XOJu-ZVVDopJA-U00sqYBnGNp1I8fZJkUkoVpGEtw2g?e=H0DSjY&amp;nav=eyJzSWQiOjI3NiwiY0lkIjoxMjA4NDk4ODgxfQ" TargetMode="External"/><Relationship Id="rId4" Type="http://schemas.openxmlformats.org/officeDocument/2006/relationships/hyperlink" Target="https://spacescience-my.sharepoint.com/:p:/g/personal/blukas_spacescience_org/EY5XOJu-ZVVDopJA-U00sqYBnGNp1I8fZJkUkoVpGEtw2g?e=hGG2Xs&amp;nav=eyJzSWQiOjI2MCwiY0lkIjozMDEyMjYwMzk1fQ" TargetMode="External"/><Relationship Id="rId9" Type="http://schemas.openxmlformats.org/officeDocument/2006/relationships/hyperlink" Target="https://spacescience-my.sharepoint.com/:p:/g/personal/blukas_spacescience_org/EY5XOJu-ZVVDopJA-U00sqYBnGNp1I8fZJkUkoVpGEtw2g?e=5hifwR&amp;nav=eyJzSWQiOjI3MywiY0lkIjoyNzI4MDM1NDk1f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spacescience-my.sharepoint.com/:p:/g/personal/blukas_spacescience_org/Eb0_6oVfCpJJso9sX4eBUPsBjoyGpDNZNSPo01PfXVUz9Q?e=IZA0xq&amp;nav=eyJzSWQiOjI3MiwiY0lkIjoyOTkyMzY1MTE1fQ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extures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Objects for Spatial Projects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197E-C29E-63C3-AA47-80E1ECF4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3D Models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Finding 3D Models Online</a:t>
            </a: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CC5A-6B43-3D05-0DE8-870B8C53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112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3D models can be imported into Unity for use in Spatial Scenes. You can procure 3D models in several ways.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First, you can find 3D Models online that others have made and published for free use.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Look on </a:t>
            </a:r>
            <a:r>
              <a:rPr lang="en-US">
                <a:ea typeface="Calibri" panose="020F0502020204030204"/>
                <a:cs typeface="Calibri" panose="020F0502020204030204"/>
                <a:hlinkClick r:id="rId2"/>
              </a:rPr>
              <a:t>sketchfab.com</a:t>
            </a:r>
            <a:r>
              <a:rPr lang="en-US">
                <a:ea typeface="Calibri" panose="020F0502020204030204"/>
                <a:cs typeface="Calibri" panose="020F0502020204030204"/>
              </a:rPr>
              <a:t>, </a:t>
            </a:r>
            <a:r>
              <a:rPr lang="en-US">
                <a:ea typeface="Calibri" panose="020F0502020204030204"/>
                <a:cs typeface="Calibri" panose="020F0502020204030204"/>
                <a:hlinkClick r:id="rId3"/>
              </a:rPr>
              <a:t>turbosquid.com</a:t>
            </a:r>
            <a:r>
              <a:rPr lang="en-US">
                <a:ea typeface="Calibri" panose="020F0502020204030204"/>
                <a:cs typeface="Calibri" panose="020F0502020204030204"/>
              </a:rPr>
              <a:t>, </a:t>
            </a:r>
            <a:r>
              <a:rPr lang="en-US">
                <a:ea typeface="Calibri" panose="020F0502020204030204"/>
                <a:cs typeface="Calibri" panose="020F0502020204030204"/>
                <a:hlinkClick r:id="rId4"/>
              </a:rPr>
              <a:t>free3d.com</a:t>
            </a:r>
            <a:r>
              <a:rPr lang="en-US">
                <a:ea typeface="Calibri" panose="020F0502020204030204"/>
                <a:cs typeface="Calibri" panose="020F0502020204030204"/>
              </a:rPr>
              <a:t>, and other sites.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D0C846DE-C7C1-2EF6-3864-C78BEBB029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60" b="380"/>
          <a:stretch/>
        </p:blipFill>
        <p:spPr>
          <a:xfrm>
            <a:off x="6093317" y="2078448"/>
            <a:ext cx="5988681" cy="2808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32A9B3-13C7-6380-C338-7B3A4AA0F5F5}"/>
              </a:ext>
            </a:extLst>
          </p:cNvPr>
          <p:cNvSpPr txBox="1"/>
          <p:nvPr/>
        </p:nvSpPr>
        <p:spPr>
          <a:xfrm>
            <a:off x="8548351" y="4974464"/>
            <a:ext cx="1179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ea typeface="Calibri"/>
                <a:cs typeface="Calibri"/>
              </a:rPr>
              <a:t>Sketchfab</a:t>
            </a:r>
          </a:p>
        </p:txBody>
      </p:sp>
    </p:spTree>
    <p:extLst>
      <p:ext uri="{BB962C8B-B14F-4D97-AF65-F5344CB8AC3E}">
        <p14:creationId xmlns:p14="http://schemas.microsoft.com/office/powerpoint/2010/main" val="179646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7B0D-9BFE-71A3-951A-ADFA4C45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92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Objects can be found in many different file types. Only objects of certain file types are compatible with Unity:</a:t>
            </a: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.</a:t>
            </a:r>
            <a:r>
              <a:rPr lang="en-US" err="1">
                <a:ea typeface="Calibri" panose="020F0502020204030204"/>
                <a:cs typeface="Calibri" panose="020F0502020204030204"/>
              </a:rPr>
              <a:t>fbx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.</a:t>
            </a:r>
            <a:r>
              <a:rPr lang="en-US" err="1">
                <a:ea typeface="Calibri" panose="020F0502020204030204"/>
                <a:cs typeface="Calibri" panose="020F0502020204030204"/>
              </a:rPr>
              <a:t>dae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.</a:t>
            </a:r>
            <a:r>
              <a:rPr lang="en-US" err="1">
                <a:ea typeface="Calibri" panose="020F0502020204030204"/>
                <a:cs typeface="Calibri" panose="020F0502020204030204"/>
              </a:rPr>
              <a:t>dxf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.obj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For more information, look </a:t>
            </a:r>
            <a:r>
              <a:rPr lang="en-US">
                <a:ea typeface="Calibri" panose="020F0502020204030204"/>
                <a:cs typeface="Calibri" panose="020F0502020204030204"/>
                <a:hlinkClick r:id="rId2"/>
              </a:rPr>
              <a:t>here</a:t>
            </a:r>
            <a:r>
              <a:rPr lang="en-US">
                <a:ea typeface="Calibri" panose="020F0502020204030204"/>
                <a:cs typeface="Calibri" panose="020F0502020204030204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AEA1ED-3C64-23AB-881F-FCC6427E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3D Models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Object Compatibility with Unity</a:t>
            </a:r>
            <a:endParaRPr lang="en-US" sz="20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219D15E-3EF1-1D77-6361-1C3049D72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526" y="2016205"/>
            <a:ext cx="6096000" cy="283595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F7383B-3B35-121C-4D62-79951A2CFE40}"/>
              </a:ext>
            </a:extLst>
          </p:cNvPr>
          <p:cNvCxnSpPr/>
          <p:nvPr/>
        </p:nvCxnSpPr>
        <p:spPr>
          <a:xfrm flipV="1">
            <a:off x="5359758" y="4841383"/>
            <a:ext cx="689020" cy="69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07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795C-5D21-5BE4-B5D3-06C89479D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97036" cy="22048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Unity can also read the file formats of certain 3D modeling software as .</a:t>
            </a:r>
            <a:r>
              <a:rPr lang="en-US" err="1">
                <a:ea typeface="Calibri" panose="020F0502020204030204"/>
                <a:cs typeface="Calibri" panose="020F0502020204030204"/>
              </a:rPr>
              <a:t>fbx</a:t>
            </a:r>
            <a:r>
              <a:rPr lang="en-US">
                <a:ea typeface="Calibri" panose="020F0502020204030204"/>
                <a:cs typeface="Calibri" panose="020F0502020204030204"/>
              </a:rPr>
              <a:t> files.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However, they recommend against this, because the respective modeling software must be installed for this to work.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C16678-0782-F787-FD9E-B404AA9D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3D Models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Object Compatibility with Unity</a:t>
            </a:r>
            <a:endParaRPr lang="en-US" sz="2000"/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F15864A-6879-45BB-28BA-0D4B25FA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43" y="4041478"/>
            <a:ext cx="9573295" cy="2112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206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F34B-4FBE-BF21-A6A0-492009A4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3D Models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Creating 3D 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A2A49-8936-CD90-4952-98723C1F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6755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Speaking of 3D modeling software, such software can be used to create 3D models of your own design. Although, making anything complicated takes quite a bit of knowledge and skill.</a:t>
            </a:r>
            <a:endParaRPr lang="en-US"/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Many 3D modeling software companies, such as </a:t>
            </a:r>
            <a:r>
              <a:rPr lang="en-US">
                <a:ea typeface="Calibri"/>
                <a:cs typeface="Calibri"/>
                <a:hlinkClick r:id="rId2"/>
              </a:rPr>
              <a:t>Blender</a:t>
            </a:r>
            <a:r>
              <a:rPr lang="en-US">
                <a:ea typeface="Calibri"/>
                <a:cs typeface="Calibri"/>
              </a:rPr>
              <a:t>, provide </a:t>
            </a:r>
            <a:r>
              <a:rPr lang="en-US">
                <a:ea typeface="Calibri"/>
                <a:cs typeface="Calibri"/>
                <a:hlinkClick r:id="rId3"/>
              </a:rPr>
              <a:t>documentation</a:t>
            </a:r>
            <a:r>
              <a:rPr lang="en-US">
                <a:ea typeface="Calibri"/>
                <a:cs typeface="Calibri"/>
              </a:rPr>
              <a:t> for their product, and many tutorials can be found online.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E9C991-8498-4998-ECBE-7F7279FC1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1"/>
          <a:stretch/>
        </p:blipFill>
        <p:spPr>
          <a:xfrm>
            <a:off x="6262352" y="2190137"/>
            <a:ext cx="5816958" cy="3016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A327F1-1565-36C3-D480-CDD104D34D6B}"/>
              </a:ext>
            </a:extLst>
          </p:cNvPr>
          <p:cNvSpPr txBox="1"/>
          <p:nvPr/>
        </p:nvSpPr>
        <p:spPr>
          <a:xfrm>
            <a:off x="8720070" y="5304485"/>
            <a:ext cx="912254" cy="3800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Blender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33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42E6-0E77-ED3B-30B3-C6141524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3D Models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Importing 3D Models</a:t>
            </a: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EB00D-7426-8CCA-4C35-04E7A392F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0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ea typeface="Calibri" panose="020F0502020204030204"/>
                <a:cs typeface="Calibri" panose="020F0502020204030204"/>
                <a:hlinkClick r:id="rId2"/>
              </a:rPr>
              <a:t>Unity's documentation for importing models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Once you have a 3D model you would like to use for your Spatial project, make sure you have it in .</a:t>
            </a:r>
            <a:r>
              <a:rPr lang="en-US" err="1">
                <a:ea typeface="Calibri" panose="020F0502020204030204"/>
                <a:cs typeface="Calibri" panose="020F0502020204030204"/>
              </a:rPr>
              <a:t>fbx</a:t>
            </a:r>
            <a:r>
              <a:rPr lang="en-US">
                <a:ea typeface="Calibri" panose="020F0502020204030204"/>
                <a:cs typeface="Calibri" panose="020F0502020204030204"/>
              </a:rPr>
              <a:t> format.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You can use Blender to change the file format of a model if needed.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32C1CA8-D8F1-C7CC-B1BE-BA0D73E32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535" b="1042"/>
          <a:stretch/>
        </p:blipFill>
        <p:spPr>
          <a:xfrm>
            <a:off x="5792809" y="2806576"/>
            <a:ext cx="5849155" cy="12555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79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5A028-F21B-118E-8FCF-E616C97E6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224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You will also want to make sure you have the model's associated textures, in .</a:t>
            </a:r>
            <a:r>
              <a:rPr lang="en-US" err="1">
                <a:ea typeface="Calibri"/>
                <a:cs typeface="Calibri"/>
              </a:rPr>
              <a:t>png</a:t>
            </a:r>
            <a:r>
              <a:rPr lang="en-US">
                <a:ea typeface="Calibri"/>
                <a:cs typeface="Calibri"/>
              </a:rPr>
              <a:t> or .jpg formats.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1F1F2D-3BD3-E0C1-95D5-A558481E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3D Models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Importing 3D Models</a:t>
            </a:r>
            <a:endParaRPr lang="en-US" sz="2000"/>
          </a:p>
        </p:txBody>
      </p:sp>
      <p:pic>
        <p:nvPicPr>
          <p:cNvPr id="7" name="Picture 6" descr="A screenshot of a screenshot of a website&#10;&#10;Description automatically generated">
            <a:extLst>
              <a:ext uri="{FF2B5EF4-FFF2-40B4-BE49-F238E27FC236}">
                <a16:creationId xmlns:a16="http://schemas.microsoft.com/office/drawing/2014/main" id="{0CA44C22-C60C-20F5-CE96-A7F03942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73" y="2245217"/>
            <a:ext cx="6096000" cy="2120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0709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1B121-725E-B196-3D18-40EE286EB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743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Make sure that the 3D Model and its textures are inside a common parent folder. You should import this parent folder in full into Unity.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0B21EE-E4DB-D733-9F0E-B0ECC9D2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3D Models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Importing 3D Models</a:t>
            </a:r>
            <a:endParaRPr lang="en-US" sz="200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2C82AAB-1EE7-A67C-41C0-5DE0DF1D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830" y="2076717"/>
            <a:ext cx="6096000" cy="1493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366F92B-DA53-9B0F-7295-AC61996E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61" y="3737556"/>
            <a:ext cx="5867400" cy="2066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2A9D49-02DA-555A-4D7C-81F84E9D3D2A}"/>
              </a:ext>
            </a:extLst>
          </p:cNvPr>
          <p:cNvSpPr txBox="1"/>
          <p:nvPr/>
        </p:nvSpPr>
        <p:spPr>
          <a:xfrm>
            <a:off x="5803543" y="1371063"/>
            <a:ext cx="61979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The folder "parkour-tower" contains the 3D model (in "source") and its textures.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5D7DB8-9269-CB12-53B2-4E34CB7981EF}"/>
              </a:ext>
            </a:extLst>
          </p:cNvPr>
          <p:cNvCxnSpPr/>
          <p:nvPr/>
        </p:nvCxnSpPr>
        <p:spPr>
          <a:xfrm flipH="1">
            <a:off x="8316666" y="2427802"/>
            <a:ext cx="899375" cy="16656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75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AE3E-61AB-9090-33EF-7D38B0EA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3D Models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Importing 3D Models</a:t>
            </a: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511F-B74A-26A1-B97E-12A99905C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895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Now, in Unity, you can find your 3D model in your Assets and drag it into the scene.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Since the model shares a folder with its own textures Unity should recognize these textures and immediately apply them to the object's materials.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767456-5E83-8CF2-9BF4-0A1759DB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81" y="1570149"/>
            <a:ext cx="54833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8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215D-45D9-E288-0E7F-4AA1007F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Spatial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Types of Spatial Objects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DE4C-2128-557C-926E-CEF38F669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77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The Spatial Unity SDK adds multiple different kinds of Spatial objects.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Some of them are required in your scene in order to publish/test it in Spatial:</a:t>
            </a: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Entrance Point</a:t>
            </a: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Thumbnail Camera</a:t>
            </a:r>
          </a:p>
          <a:p>
            <a:pPr marL="0" indent="0">
              <a:buNone/>
            </a:pPr>
            <a:r>
              <a:rPr lang="en-US" sz="2000">
                <a:ea typeface="Calibri" panose="020F0502020204030204"/>
                <a:cs typeface="Calibri" panose="020F0502020204030204"/>
              </a:rPr>
              <a:t>For more information, see my </a:t>
            </a:r>
            <a:r>
              <a:rPr lang="en-US" sz="2000">
                <a:ea typeface="Calibri" panose="020F0502020204030204"/>
                <a:cs typeface="Calibri" panose="020F0502020204030204"/>
                <a:hlinkClick r:id="rId2"/>
              </a:rPr>
              <a:t>documentation on creating Custom Spaces</a:t>
            </a:r>
            <a:r>
              <a:rPr lang="en-US" sz="2000">
                <a:ea typeface="Calibri" panose="020F0502020204030204"/>
                <a:cs typeface="Calibri" panose="020F0502020204030204"/>
              </a:rPr>
              <a:t>.</a:t>
            </a:r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C6E0BCA-117F-C6DD-F32B-D8863FDD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342" y="1712688"/>
            <a:ext cx="5832385" cy="280477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2544B43-D297-4BB5-A4CA-A4B457741525}"/>
              </a:ext>
            </a:extLst>
          </p:cNvPr>
          <p:cNvSpPr/>
          <p:nvPr/>
        </p:nvSpPr>
        <p:spPr>
          <a:xfrm>
            <a:off x="6613837" y="2777007"/>
            <a:ext cx="4110507" cy="1212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3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805F-9AE5-8D0B-B6C4-309BE9CAA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4684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Other Spatial Objects:</a:t>
            </a:r>
          </a:p>
          <a:p>
            <a:pPr marL="457200" indent="-457200"/>
            <a:r>
              <a:rPr lang="en-US" sz="2000">
                <a:ea typeface="Calibri" panose="020F0502020204030204"/>
                <a:cs typeface="Calibri" panose="020F0502020204030204"/>
              </a:rPr>
              <a:t>Virtual Camera – Overrides the default main camera in Spatial</a:t>
            </a:r>
          </a:p>
          <a:p>
            <a:pPr marL="457200" indent="-457200"/>
            <a:r>
              <a:rPr lang="en-US" sz="2000">
                <a:ea typeface="Calibri" panose="020F0502020204030204"/>
                <a:cs typeface="Calibri" panose="020F0502020204030204"/>
              </a:rPr>
              <a:t>Seat Hotspot – Applied to a chair object; Allows a user to sit</a:t>
            </a:r>
          </a:p>
          <a:p>
            <a:pPr marL="457200" indent="-457200"/>
            <a:r>
              <a:rPr lang="en-US" sz="2000">
                <a:ea typeface="Calibri" panose="020F0502020204030204"/>
                <a:cs typeface="Calibri" panose="020F0502020204030204"/>
              </a:rPr>
              <a:t>Trigger Event – Invokes a Spatial event when an object enters its radius</a:t>
            </a:r>
          </a:p>
          <a:p>
            <a:pPr marL="457200" indent="-457200"/>
            <a:r>
              <a:rPr lang="en-US" sz="2000">
                <a:ea typeface="Calibri" panose="020F0502020204030204"/>
                <a:cs typeface="Calibri" panose="020F0502020204030204"/>
              </a:rPr>
              <a:t>Avatar Teleporter – Teleports the user to the Target upon entering</a:t>
            </a:r>
          </a:p>
          <a:p>
            <a:pPr marL="457200" indent="-457200"/>
            <a:r>
              <a:rPr lang="en-US" sz="2000">
                <a:ea typeface="Calibri" panose="020F0502020204030204"/>
                <a:cs typeface="Calibri" panose="020F0502020204030204"/>
              </a:rPr>
              <a:t>Projector Surface – Allows a user to share their screen on a surface</a:t>
            </a:r>
          </a:p>
          <a:p>
            <a:pPr marL="457200" indent="-457200"/>
            <a:r>
              <a:rPr lang="en-US" sz="2000">
                <a:ea typeface="Calibri" panose="020F0502020204030204"/>
                <a:cs typeface="Calibri" panose="020F0502020204030204"/>
              </a:rPr>
              <a:t>Empty Frame – A frame that users can fill with images, docs, etc.</a:t>
            </a:r>
          </a:p>
          <a:p>
            <a:pPr marL="457200" indent="-457200"/>
            <a:r>
              <a:rPr lang="en-US" sz="2000">
                <a:ea typeface="Calibri" panose="020F0502020204030204"/>
                <a:cs typeface="Calibri" panose="020F0502020204030204"/>
              </a:rPr>
              <a:t>Interactable – Allows interaction in Spatial; Useful for scripting (We will cover this next)</a:t>
            </a:r>
          </a:p>
          <a:p>
            <a:pPr marL="457200" indent="-457200"/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B71483-AC2A-6677-9138-414F670B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Spatial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Types of Spatial Objects</a:t>
            </a:r>
            <a:endParaRPr lang="en-US">
              <a:ea typeface="Calibri Light"/>
              <a:cs typeface="Calibri Ligh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E0AD417-427D-AD30-FA07-F6F53E22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474" y="845527"/>
            <a:ext cx="4127746" cy="4544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CAF803-7803-03C5-9FA6-B01A7A67E6E4}"/>
              </a:ext>
            </a:extLst>
          </p:cNvPr>
          <p:cNvSpPr txBox="1"/>
          <p:nvPr/>
        </p:nvSpPr>
        <p:spPr>
          <a:xfrm>
            <a:off x="7724640" y="5465471"/>
            <a:ext cx="33297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The list of Spatial objects in 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9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8C42-829A-78FA-C53E-1988CA6DC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Table of Contents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23042-EBED-7CAA-DF55-AE4B48CE0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86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Basics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2"/>
              </a:rPr>
              <a:t>What are Objects</a:t>
            </a:r>
            <a:r>
              <a:rPr lang="en-US" sz="2000">
                <a:ea typeface="Calibri"/>
                <a:cs typeface="Calibri"/>
              </a:rPr>
              <a:t>? Slide 3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3"/>
              </a:rPr>
              <a:t>Types of Objects</a:t>
            </a:r>
            <a:r>
              <a:rPr lang="en-US" sz="2000">
                <a:ea typeface="Calibri"/>
                <a:cs typeface="Calibri"/>
              </a:rPr>
              <a:t> Slide 5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Simple 3D Objects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4"/>
              </a:rPr>
              <a:t>Creating Simple 3D Objects</a:t>
            </a:r>
            <a:r>
              <a:rPr lang="en-US" sz="2000">
                <a:ea typeface="Calibri"/>
                <a:cs typeface="Calibri"/>
              </a:rPr>
              <a:t> Slide 6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3D Models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5"/>
              </a:rPr>
              <a:t>Finding 3D Models Online</a:t>
            </a:r>
            <a:r>
              <a:rPr lang="en-US" sz="2000">
                <a:ea typeface="Calibri"/>
                <a:cs typeface="Calibri"/>
              </a:rPr>
              <a:t> Slide 10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6"/>
              </a:rPr>
              <a:t>Object Compatibility with Unity</a:t>
            </a:r>
            <a:r>
              <a:rPr lang="en-US" sz="2000">
                <a:ea typeface="Calibri"/>
                <a:cs typeface="Calibri"/>
              </a:rPr>
              <a:t> Slide 11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7"/>
              </a:rPr>
              <a:t>Creating 3D Models</a:t>
            </a:r>
            <a:r>
              <a:rPr lang="en-US" sz="2000">
                <a:ea typeface="Calibri"/>
                <a:cs typeface="Calibri"/>
              </a:rPr>
              <a:t> Slide 13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8"/>
              </a:rPr>
              <a:t>Importing 3D Models</a:t>
            </a:r>
            <a:r>
              <a:rPr lang="en-US" sz="2000">
                <a:ea typeface="Calibri"/>
                <a:cs typeface="Calibri"/>
              </a:rPr>
              <a:t> Slide 14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B5A52C-F49A-E292-319F-B552972FCF42}"/>
              </a:ext>
            </a:extLst>
          </p:cNvPr>
          <p:cNvSpPr txBox="1">
            <a:spLocks/>
          </p:cNvSpPr>
          <p:nvPr/>
        </p:nvSpPr>
        <p:spPr>
          <a:xfrm>
            <a:off x="6649025" y="2796601"/>
            <a:ext cx="5138671" cy="23919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Spatial Objects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9"/>
              </a:rPr>
              <a:t>Types of Spatial Objects</a:t>
            </a:r>
            <a:r>
              <a:rPr lang="en-US" sz="2000">
                <a:ea typeface="Calibri"/>
                <a:cs typeface="Calibri"/>
              </a:rPr>
              <a:t> Slide 18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10"/>
              </a:rPr>
              <a:t>Interactable Objects</a:t>
            </a:r>
            <a:r>
              <a:rPr lang="en-US" sz="2000">
                <a:ea typeface="Calibri"/>
                <a:cs typeface="Calibri"/>
              </a:rPr>
              <a:t> Slide 21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-</a:t>
            </a:r>
            <a:r>
              <a:rPr lang="en-US" sz="2000">
                <a:ea typeface="Calibri"/>
                <a:cs typeface="Calibri"/>
                <a:hlinkClick r:id="rId11"/>
              </a:rPr>
              <a:t>Spatial Prefab Objects</a:t>
            </a:r>
            <a:r>
              <a:rPr lang="en-US" sz="2000">
                <a:ea typeface="Calibri"/>
                <a:cs typeface="Calibri"/>
              </a:rPr>
              <a:t> Slide 25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8394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3FAE6-600A-5D75-49AA-82E5A58F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Spatial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Types of Spatial Objects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94332-76E6-93B2-D78E-E913DB1C0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3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Most of these Spatial objects are quite intuitive to use. 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Some of these objects are meant to stand alone, such as Entrance Point, Thumbnail/Virtual Camera, and Avatar Teleporter.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Others make more sense when they are the child of another object. For example, Seat Hotspot, Projector Surface, Climbable, and Interactable.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33D205-4473-D2BB-C8D0-B9843A7F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474" y="845527"/>
            <a:ext cx="4127746" cy="4544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9E906-5BDB-B736-575D-8041351E82B9}"/>
              </a:ext>
            </a:extLst>
          </p:cNvPr>
          <p:cNvSpPr txBox="1"/>
          <p:nvPr/>
        </p:nvSpPr>
        <p:spPr>
          <a:xfrm>
            <a:off x="7724640" y="5465471"/>
            <a:ext cx="33297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The list of Spatial objects in 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1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5F9C-AE3E-2D22-156C-1EA802B7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Spatial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Interactable Objects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BC3AB-23B1-58C6-923E-F9F93752D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665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The Spatial Object Interactable is a unique one. The Interactable Object is meant to be used for scripting purposes.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Apply the Interactable Object as a child to another object.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0802D1-66AC-BA08-F49E-F6C0CC38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58" y="3219451"/>
            <a:ext cx="10329333" cy="34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9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7753-E3B3-35E0-D46F-C229BC3C2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21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Apply a visual script to the object that has the Interactable child.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In the script we can use an interaction with the Interactable object as an event. Search "Spatial Interactable" in your script graph and select "On Interact".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8DA4AD-2CDC-3C1C-5A94-06979C58F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Spatial 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Interactable Objects</a:t>
            </a:r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05BE154-BF6A-A573-2400-A6761C75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34" y="2411413"/>
            <a:ext cx="4829175" cy="26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8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5506FE1E-279E-57B9-7227-66F33C601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650" y="1821813"/>
            <a:ext cx="4352925" cy="35433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4E2996D-D944-1451-360F-409E4BB6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Spatial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Interactable Objects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70C87-B9A4-1FCD-056B-7BCFFB4512D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721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You can add the object's Interactable child as an Object Variable for your script graph.</a:t>
            </a: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Pass it to your script graph as a </a:t>
            </a:r>
            <a:r>
              <a:rPr lang="en-US" err="1">
                <a:cs typeface="Calibri" panose="020F0502020204030204"/>
              </a:rPr>
              <a:t>GameObject</a:t>
            </a:r>
            <a:r>
              <a:rPr lang="en-US">
                <a:cs typeface="Calibri" panose="020F0502020204030204"/>
              </a:rPr>
              <a:t> type.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9022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9A872D-F4BC-539E-4CBF-23CC2D56E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3519" y="551434"/>
            <a:ext cx="4369694" cy="2284792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BA9C63-15D3-5AF6-139E-195F7430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Spatial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Interactable Objects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FCB1DFE-2209-73EC-92D5-05CF06A51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691" y="3188603"/>
            <a:ext cx="7072647" cy="31155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122D87F-79A7-CBA3-92E4-C8AF1863DD6A}"/>
              </a:ext>
            </a:extLst>
          </p:cNvPr>
          <p:cNvSpPr/>
          <p:nvPr/>
        </p:nvSpPr>
        <p:spPr>
          <a:xfrm>
            <a:off x="8384682" y="2535528"/>
            <a:ext cx="697605" cy="78346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233528-9DE0-FC3B-7B5A-193676BD0DF4}"/>
              </a:ext>
            </a:extLst>
          </p:cNvPr>
          <p:cNvSpPr/>
          <p:nvPr/>
        </p:nvSpPr>
        <p:spPr>
          <a:xfrm>
            <a:off x="8875690" y="5873302"/>
            <a:ext cx="665408" cy="2897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8E90C-6076-2BA8-4444-22C788415039}"/>
              </a:ext>
            </a:extLst>
          </p:cNvPr>
          <p:cNvSpPr txBox="1"/>
          <p:nvPr/>
        </p:nvSpPr>
        <p:spPr>
          <a:xfrm>
            <a:off x="890788" y="2331612"/>
            <a:ext cx="382341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With the On Interact node and the Interactable object as an Object Variable, we can use the Interactable object to do whatever we want in the visual script.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84925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CB52-77A1-B76E-C58E-AECD7F00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Spatial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Spatial Prefab Objects</a:t>
            </a: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C6C78-5688-5E7E-0B78-9E6CD9350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Another very important type of Spatial Object is Spatial Prefab Objects.</a:t>
            </a:r>
            <a:endParaRPr lang="en-US"/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If you have used Spatial before, you have undoubtedly encountered these objects.</a:t>
            </a:r>
          </a:p>
          <a:p>
            <a:pPr marL="0" indent="0">
              <a:buNone/>
            </a:pPr>
            <a:r>
              <a:rPr lang="en-US" sz="2000">
                <a:ea typeface="Calibri"/>
                <a:cs typeface="Calibri"/>
              </a:rPr>
              <a:t>I cover these objects in detail in my </a:t>
            </a:r>
            <a:r>
              <a:rPr lang="en-US" sz="2000">
                <a:ea typeface="Calibri"/>
                <a:cs typeface="Calibri"/>
                <a:hlinkClick r:id="rId2"/>
              </a:rPr>
              <a:t>documentation about custom Scripts for Spatial</a:t>
            </a:r>
            <a:r>
              <a:rPr lang="en-US" sz="2000">
                <a:ea typeface="Calibri"/>
                <a:cs typeface="Calibri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69206-C078-77EB-B8B8-C2B9635E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10" y="1286933"/>
            <a:ext cx="4284133" cy="4284133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B2DB7B85-BD10-04F2-CF4A-692A5A963AF4}"/>
              </a:ext>
            </a:extLst>
          </p:cNvPr>
          <p:cNvSpPr txBox="1"/>
          <p:nvPr/>
        </p:nvSpPr>
        <p:spPr>
          <a:xfrm>
            <a:off x="6745741" y="5649005"/>
            <a:ext cx="4325937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The Spatial Prefab Object of an orange in your Home Space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4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38DE-53CF-CFCC-C3CF-7B4FDB0D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Basics</a:t>
            </a:r>
            <a:br>
              <a:rPr lang="en-US" sz="2000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What are Objects?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583E-4F57-6393-D1AF-954848760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912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When making a scene for Spatial in Unity, everything in your scene is represented by objects.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Objects are the landscapes, buildings, furniture, and items that you see in a scene, as well as the cameras and lights that help you render the scene.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615E5E7-5F14-5328-F719-B1CEB16D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155" y="1482814"/>
            <a:ext cx="6096000" cy="37904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860B6-488D-96C7-620D-3B38EE048F9B}"/>
              </a:ext>
            </a:extLst>
          </p:cNvPr>
          <p:cNvSpPr txBox="1"/>
          <p:nvPr/>
        </p:nvSpPr>
        <p:spPr>
          <a:xfrm>
            <a:off x="5470837" y="5486936"/>
            <a:ext cx="60986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Spatial Island – Everything you see here is an object, on some level.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613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6BDC-498A-4146-8F7B-CA8BD57B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Basics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What are Objects?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8732-2902-D54B-690F-0492A1D8D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936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In Unity, all of the objects in your scene are listed in the Hierarchy (on the left by default).</a:t>
            </a:r>
            <a:endParaRPr lang="en-US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BED774E9-E705-1407-2F3B-CFC7D932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43" y="2894972"/>
            <a:ext cx="7512675" cy="34023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6757CF-93DD-67D0-5010-DCE3AF39F922}"/>
              </a:ext>
            </a:extLst>
          </p:cNvPr>
          <p:cNvSpPr/>
          <p:nvPr/>
        </p:nvSpPr>
        <p:spPr>
          <a:xfrm>
            <a:off x="2186724" y="2892380"/>
            <a:ext cx="1845973" cy="1953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5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FBB5-0B0F-0004-0BCC-51327184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Basics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Types of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1B2C-5523-C5FE-0AAD-45B51E6C8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0269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Most scenes will have many different kinds of objects. These include:</a:t>
            </a: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Simple 3D objects</a:t>
            </a: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3D models</a:t>
            </a: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Spatial objects</a:t>
            </a: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Empty objects</a:t>
            </a: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Cameras</a:t>
            </a:r>
          </a:p>
          <a:p>
            <a:pPr marL="457200" indent="-457200"/>
            <a:r>
              <a:rPr lang="en-US">
                <a:ea typeface="Calibri" panose="020F0502020204030204"/>
                <a:cs typeface="Calibri" panose="020F0502020204030204"/>
              </a:rPr>
              <a:t>Lights</a:t>
            </a:r>
          </a:p>
          <a:p>
            <a:pPr marL="457200" indent="-457200"/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E68C90B8-07B6-3A68-52EA-E42F6C2A4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143" b="36278"/>
          <a:stretch/>
        </p:blipFill>
        <p:spPr>
          <a:xfrm>
            <a:off x="8258578" y="1564155"/>
            <a:ext cx="3402173" cy="396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18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C712-1B6D-90F3-3D28-32AA8802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Simple 3D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Creating Simple 3D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080D4-E61F-F929-A633-5398D194C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476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Creating simple 3D objects is quite easy. 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Right click in your Hierarchy and go down to the 3D object tab. There you will find the different kinds of simple 3D objects.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F7D30E-01D6-92F5-FB15-B1C4BD940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22"/>
          <a:stretch/>
        </p:blipFill>
        <p:spPr>
          <a:xfrm>
            <a:off x="6204479" y="654308"/>
            <a:ext cx="4497923" cy="535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60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6DB4-7758-3007-6AAE-EDEA016F3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Simple 3D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Creating Simple 3D Objects</a:t>
            </a:r>
            <a:endParaRPr lang="en-US" sz="200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68E8D2-C9D4-56A7-D498-0B0883BA1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522" y="2111880"/>
            <a:ext cx="8124421" cy="386468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D4AA9B-796A-157C-24E9-BF4BF7A556D4}"/>
              </a:ext>
            </a:extLst>
          </p:cNvPr>
          <p:cNvSpPr txBox="1"/>
          <p:nvPr/>
        </p:nvSpPr>
        <p:spPr>
          <a:xfrm>
            <a:off x="839510" y="2442812"/>
            <a:ext cx="275584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Calibri"/>
                <a:cs typeface="Calibri"/>
              </a:rPr>
              <a:t>Simple 3D objects can be quite plain at first, but we can spice it up by adding a material to it.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9763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0ECA-2EAC-CD18-E81C-2517E66A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Simple 3D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Creating Simple 3D Objects</a:t>
            </a:r>
            <a:endParaRPr lang="en-US" sz="2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40FEC-C4EA-452B-43CB-FEDE30F8C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226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In your Assets directory, create a new Material. Right click, and select Create &gt; Material. </a:t>
            </a:r>
            <a:endParaRPr lang="en-US"/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Then, drag and drop it on your desired object in the scene.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C72ED9-97C3-EF6D-B1EF-A676777A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66" y="1773238"/>
            <a:ext cx="7990416" cy="3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EF39-16CD-C73E-54E7-4E9D333D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Simple 3D Objects</a:t>
            </a:r>
            <a:br>
              <a:rPr lang="en-US">
                <a:ea typeface="Calibri Light"/>
                <a:cs typeface="Calibri Light"/>
              </a:rPr>
            </a:br>
            <a:r>
              <a:rPr lang="en-US" sz="2000">
                <a:ea typeface="Calibri Light"/>
                <a:cs typeface="Calibri Light"/>
              </a:rPr>
              <a:t>Creating Simple 3D Objects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636C4-9B8E-B063-43FD-6ADA90C7D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230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Then we can customize the material however we want.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Under Surface Inputs &gt; Base Map, select a color or an image to set your material's base map to.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Then you can adjust things like metallic, smoothness, and tiling.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6AAE673-ED26-18A4-7744-E3963CB4E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634" y="1636402"/>
            <a:ext cx="6096000" cy="3086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19DAC-A050-DEFA-EE92-4021AD81F311}"/>
              </a:ext>
            </a:extLst>
          </p:cNvPr>
          <p:cNvSpPr txBox="1"/>
          <p:nvPr/>
        </p:nvSpPr>
        <p:spPr>
          <a:xfrm>
            <a:off x="5674753" y="4950317"/>
            <a:ext cx="61040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Here I found a Stone Wall texture on </a:t>
            </a:r>
            <a:r>
              <a:rPr lang="en-US">
                <a:ea typeface="Calibri"/>
                <a:cs typeface="Calibri"/>
                <a:hlinkClick r:id="rId3"/>
              </a:rPr>
              <a:t>textures.com</a:t>
            </a:r>
            <a:r>
              <a:rPr lang="en-US">
                <a:ea typeface="Calibri"/>
                <a:cs typeface="Calibri"/>
              </a:rPr>
              <a:t>, which included albedo (base), normal, height, ambient occlusion, and roughness maps.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8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Objects for Spatial Projects</vt:lpstr>
      <vt:lpstr>Table of Contents</vt:lpstr>
      <vt:lpstr>Basics What are Objects?</vt:lpstr>
      <vt:lpstr>Basics What are Objects?</vt:lpstr>
      <vt:lpstr>Basics Types of Objects</vt:lpstr>
      <vt:lpstr>Simple 3D Objects Creating Simple 3D Objects</vt:lpstr>
      <vt:lpstr>Simple 3D Objects Creating Simple 3D Objects</vt:lpstr>
      <vt:lpstr>Simple 3D Objects Creating Simple 3D Objects</vt:lpstr>
      <vt:lpstr>Simple 3D Objects Creating Simple 3D Objects</vt:lpstr>
      <vt:lpstr>3D Models Finding 3D Models Online</vt:lpstr>
      <vt:lpstr>3D Models Object Compatibility with Unity</vt:lpstr>
      <vt:lpstr>3D Models Object Compatibility with Unity</vt:lpstr>
      <vt:lpstr>3D Models Creating 3D Models</vt:lpstr>
      <vt:lpstr>3D Models Importing 3D Models</vt:lpstr>
      <vt:lpstr>3D Models Importing 3D Models</vt:lpstr>
      <vt:lpstr>3D Models Importing 3D Models</vt:lpstr>
      <vt:lpstr>3D Models Importing 3D Models</vt:lpstr>
      <vt:lpstr>Spatial Objects Types of Spatial Objects</vt:lpstr>
      <vt:lpstr>Spatial Objects Types of Spatial Objects</vt:lpstr>
      <vt:lpstr>Spatial Objects Types of Spatial Objects</vt:lpstr>
      <vt:lpstr>Spatial Objects Interactable Objects</vt:lpstr>
      <vt:lpstr>Spatial Objects Interactable Objects</vt:lpstr>
      <vt:lpstr>Spatial Objects Interactable Objects</vt:lpstr>
      <vt:lpstr>Spatial Objects Interactable Objects</vt:lpstr>
      <vt:lpstr>Spatial Objects Spatial Prefab Objects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2023-10-28T19:38:31Z</dcterms:created>
  <dcterms:modified xsi:type="dcterms:W3CDTF">2024-04-24T14:04:22Z</dcterms:modified>
</cp:coreProperties>
</file>